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</p:sldIdLst>
  <p:sldSz cy="7560000" cx="10692000"/>
  <p:notesSz cx="7560000" cy="10692000"/>
  <p:embeddedFontLst>
    <p:embeddedFont>
      <p:font typeface="Imprima"/>
      <p:regular r:id="rId61"/>
    </p:embeddedFont>
    <p:embeddedFont>
      <p:font typeface="Roboto Condensed"/>
      <p:regular r:id="rId62"/>
      <p:bold r:id="rId63"/>
      <p:italic r:id="rId64"/>
      <p:boldItalic r:id="rId65"/>
    </p:embeddedFont>
    <p:embeddedFont>
      <p:font typeface="Leckerli One"/>
      <p:regular r:id="rId66"/>
    </p:embeddedFont>
    <p:embeddedFont>
      <p:font typeface="Itim"/>
      <p:regular r:id="rId6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font" Target="fonts/RobotoCondensed-regular.fntdata"/><Relationship Id="rId61" Type="http://schemas.openxmlformats.org/officeDocument/2006/relationships/font" Target="fonts/Imprima-regular.fntdata"/><Relationship Id="rId20" Type="http://schemas.openxmlformats.org/officeDocument/2006/relationships/slide" Target="slides/slide15.xml"/><Relationship Id="rId64" Type="http://schemas.openxmlformats.org/officeDocument/2006/relationships/font" Target="fonts/RobotoCondensed-italic.fntdata"/><Relationship Id="rId63" Type="http://schemas.openxmlformats.org/officeDocument/2006/relationships/font" Target="fonts/RobotoCondensed-bold.fntdata"/><Relationship Id="rId22" Type="http://schemas.openxmlformats.org/officeDocument/2006/relationships/slide" Target="slides/slide17.xml"/><Relationship Id="rId66" Type="http://schemas.openxmlformats.org/officeDocument/2006/relationships/font" Target="fonts/LeckerliOne-regular.fntdata"/><Relationship Id="rId21" Type="http://schemas.openxmlformats.org/officeDocument/2006/relationships/slide" Target="slides/slide16.xml"/><Relationship Id="rId65" Type="http://schemas.openxmlformats.org/officeDocument/2006/relationships/font" Target="fonts/RobotoCondensed-boldItalic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7" Type="http://schemas.openxmlformats.org/officeDocument/2006/relationships/font" Target="fonts/Itim-regular.fntdata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bc31a4f8a_0_3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3bc31a4f8a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TITLE SLIDE for a root word quiz. Choose a blue root word slide and take your class through the clues.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be89f3cb3_0_53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be89f3cb3_0_5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TITLE SLIDE for prefix/suffix thought starters. Reveal your FOUR answers then ask the class to add their ideas to their printed version.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be89f3cb3_0_51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be89f3cb3_0_5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bc3186b79_0_7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bc3186b79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be89f3cb3_0_5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be89f3cb3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be89f3cb3_0_7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3be89f3cb3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3be89f3cb3_0_9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3be89f3cb3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be89f3cb3_0_12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3be89f3cb3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3be89f3cb3_0_14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3be89f3cb3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be89f3cb3_0_18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3be89f3cb3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3be89f3cb3_0_20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3be89f3cb3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bca79bcf8_0_4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bca79bcf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be89f3cb3_0_23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be89f3cb3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3be89f3cb3_0_25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3be89f3cb3_0_2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3be89f3cb3_0_27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3be89f3cb3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3be89f3cb3_0_29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3be89f3cb3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3be89f3cb3_0_31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Google Shape;501;g3be89f3cb3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be89f3cb3_0_34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0" name="Google Shape;520;g3be89f3cb3_0_3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3be89f3cb3_0_36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3be89f3cb3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3be89f3cb3_0_38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3be89f3cb3_0_3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be89f3cb3_0_40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3be89f3cb3_0_4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3be89f3cb3_0_42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3be89f3cb3_0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ca79bcf8_0_9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bca79bcf8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3be89f3cb3_0_45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3be89f3cb3_0_4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3be89f3cb3_0_47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3be89f3cb3_0_4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3be89f3cb3_0_49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3be89f3cb3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g3be89f3cb3_0_16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2" name="Google Shape;672;g3be89f3cb3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g3be89f3cb3_0_55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1" name="Google Shape;691;g3be89f3cb3_0_5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Black and white, blank A4 PRINTOUTS for the class to fill in themselves.</a:t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3be89f3cb3_0_57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3be89f3cb3_0_5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3be89f3cb3_0_59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5" name="Google Shape;725;g3be89f3cb3_0_5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g3be89f3cb3_0_61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4" name="Google Shape;744;g3be89f3cb3_0_6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g3be89f3cb3_0_64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3" name="Google Shape;763;g3be89f3cb3_0_6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be89f3cb3_0_66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be89f3cb3_0_6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ca79bcf8_0_11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bca79bcf8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3be89f3cb3_0_68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1" name="Google Shape;801;g3be89f3cb3_0_6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be89f3cb3_0_70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0" name="Google Shape;820;g3be89f3cb3_0_7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7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g3be89f3cb3_0_72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9" name="Google Shape;839;g3be89f3cb3_0_7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3be89f3cb3_0_75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3be89f3cb3_0_7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3be89f3cb3_0_77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7" name="Google Shape;877;g3be89f3cb3_0_7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4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g3be89f3cb3_0_79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6" name="Google Shape;896;g3be89f3cb3_0_7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be89f3cb3_0_81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be89f3cb3_0_8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4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g3be89f3cb3_0_83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6" name="Google Shape;926;g3be89f3cb3_0_8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9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3be89f3cb3_0_86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3be89f3cb3_0_8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be89f3cb3_0_88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6" name="Google Shape;956;g3be89f3cb3_0_8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ca79bcf8_0_128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ca79bcf8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9" name="Shape 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Google Shape;970;g3be89f3cb3_0_90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1" name="Google Shape;971;g3be89f3cb3_0_9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g3be89f3cb3_0_92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6" name="Google Shape;986;g3be89f3cb3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9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g3be89f3cb3_0_94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1" name="Google Shape;1001;g3be89f3cb3_0_9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4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g3be89f3cb3_0_97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6" name="Google Shape;1016;g3be89f3cb3_0_9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g3be89f3cb3_0_993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1" name="Google Shape;1031;g3be89f3cb3_0_9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g3be89f3cb3_0_1015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6" name="Google Shape;1046;g3be89f3cb3_0_1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bca79bcf8_0_142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bca79bcf8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bca79bcf8_0_15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bca79bcf8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be89f3cb3_0_16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be89f3cb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bca79bcf8_0_17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bca79bcf8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2249"/>
            <a:ext cx="10692000" cy="75555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3600"/>
              <a:buFont typeface="Itim"/>
              <a:buNone/>
              <a:defRPr sz="36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2300"/>
              <a:buFont typeface="Itim"/>
              <a:buChar char="●"/>
              <a:defRPr sz="23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○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■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●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○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■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●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Itim"/>
              <a:buChar char="○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212121"/>
              </a:buClr>
              <a:buSzPts val="1800"/>
              <a:buFont typeface="Itim"/>
              <a:buChar char="■"/>
              <a:defRPr sz="18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/>
        </p:txBody>
      </p:sp>
      <p:sp>
        <p:nvSpPr>
          <p:cNvPr id="9" name="Google Shape;9;p1"/>
          <p:cNvSpPr txBox="1"/>
          <p:nvPr/>
        </p:nvSpPr>
        <p:spPr>
          <a:xfrm rot="-5400000">
            <a:off x="-62850" y="6737644"/>
            <a:ext cx="923700" cy="18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@clo_teach</a:t>
            </a:r>
            <a:endParaRPr sz="12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3"/>
          <p:cNvGrpSpPr/>
          <p:nvPr/>
        </p:nvGrpSpPr>
        <p:grpSpPr>
          <a:xfrm rot="-284451">
            <a:off x="825559" y="1416283"/>
            <a:ext cx="9885934" cy="1849008"/>
            <a:chOff x="4019550" y="1422400"/>
            <a:chExt cx="8458200" cy="1676400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171950" y="1574800"/>
              <a:ext cx="83058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WONDERFUL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4019550" y="1422400"/>
              <a:ext cx="83058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WONDERFUL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 rot="-284451">
            <a:off x="834085" y="3255331"/>
            <a:ext cx="4871436" cy="1849008"/>
            <a:chOff x="4039225" y="3098800"/>
            <a:chExt cx="4167900" cy="1676400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4191625" y="3251200"/>
              <a:ext cx="40155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WORD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4039225" y="3098800"/>
              <a:ext cx="41679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WORD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 rot="-284451">
            <a:off x="836325" y="4942454"/>
            <a:ext cx="3532694" cy="1849008"/>
            <a:chOff x="4191625" y="4546600"/>
            <a:chExt cx="3022500" cy="1676400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4344025" y="4699000"/>
              <a:ext cx="28701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WEB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4191625" y="4546600"/>
              <a:ext cx="30225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WEB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sp>
        <p:nvSpPr>
          <p:cNvPr id="64" name="Google Shape;64;p13"/>
          <p:cNvSpPr txBox="1"/>
          <p:nvPr/>
        </p:nvSpPr>
        <p:spPr>
          <a:xfrm rot="-284977">
            <a:off x="877207" y="822547"/>
            <a:ext cx="4786135" cy="950628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600">
                <a:solidFill>
                  <a:srgbClr val="FFFFFF"/>
                </a:solidFill>
                <a:latin typeface="Leckerli One"/>
                <a:ea typeface="Leckerli One"/>
                <a:cs typeface="Leckerli One"/>
                <a:sym typeface="Leckerli One"/>
              </a:rPr>
              <a:t>Miss Loyden’s</a:t>
            </a:r>
            <a:endParaRPr i="1" sz="4600">
              <a:solidFill>
                <a:srgbClr val="FFFFFF"/>
              </a:solidFill>
              <a:latin typeface="Leckerli One"/>
              <a:ea typeface="Leckerli One"/>
              <a:cs typeface="Leckerli One"/>
              <a:sym typeface="Leckerli O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oogle Shape;241;p22"/>
          <p:cNvGrpSpPr/>
          <p:nvPr/>
        </p:nvGrpSpPr>
        <p:grpSpPr>
          <a:xfrm rot="-284451">
            <a:off x="825559" y="1416283"/>
            <a:ext cx="9885934" cy="1849008"/>
            <a:chOff x="4019550" y="1422400"/>
            <a:chExt cx="8458200" cy="1676400"/>
          </a:xfrm>
        </p:grpSpPr>
        <p:sp>
          <p:nvSpPr>
            <p:cNvPr id="242" name="Google Shape;242;p22"/>
            <p:cNvSpPr txBox="1"/>
            <p:nvPr/>
          </p:nvSpPr>
          <p:spPr>
            <a:xfrm>
              <a:off x="4171950" y="1574800"/>
              <a:ext cx="83058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WONDERFUL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243" name="Google Shape;243;p22"/>
            <p:cNvSpPr txBox="1"/>
            <p:nvPr/>
          </p:nvSpPr>
          <p:spPr>
            <a:xfrm>
              <a:off x="4019550" y="1422400"/>
              <a:ext cx="83058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WONDERFUL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grpSp>
        <p:nvGrpSpPr>
          <p:cNvPr id="244" name="Google Shape;244;p22"/>
          <p:cNvGrpSpPr/>
          <p:nvPr/>
        </p:nvGrpSpPr>
        <p:grpSpPr>
          <a:xfrm rot="-284451">
            <a:off x="834085" y="3255331"/>
            <a:ext cx="4871436" cy="1849008"/>
            <a:chOff x="4039225" y="3098800"/>
            <a:chExt cx="4167900" cy="1676400"/>
          </a:xfrm>
        </p:grpSpPr>
        <p:sp>
          <p:nvSpPr>
            <p:cNvPr id="245" name="Google Shape;245;p22"/>
            <p:cNvSpPr txBox="1"/>
            <p:nvPr/>
          </p:nvSpPr>
          <p:spPr>
            <a:xfrm>
              <a:off x="4191625" y="3251200"/>
              <a:ext cx="40155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WORD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246" name="Google Shape;246;p22"/>
            <p:cNvSpPr txBox="1"/>
            <p:nvPr/>
          </p:nvSpPr>
          <p:spPr>
            <a:xfrm>
              <a:off x="4039225" y="3098800"/>
              <a:ext cx="41679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WORD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grpSp>
        <p:nvGrpSpPr>
          <p:cNvPr id="247" name="Google Shape;247;p22"/>
          <p:cNvGrpSpPr/>
          <p:nvPr/>
        </p:nvGrpSpPr>
        <p:grpSpPr>
          <a:xfrm rot="-284451">
            <a:off x="836325" y="4942454"/>
            <a:ext cx="3532694" cy="1849008"/>
            <a:chOff x="4191625" y="4546600"/>
            <a:chExt cx="3022500" cy="1676400"/>
          </a:xfrm>
        </p:grpSpPr>
        <p:sp>
          <p:nvSpPr>
            <p:cNvPr id="248" name="Google Shape;248;p22"/>
            <p:cNvSpPr txBox="1"/>
            <p:nvPr/>
          </p:nvSpPr>
          <p:spPr>
            <a:xfrm>
              <a:off x="4344025" y="4699000"/>
              <a:ext cx="28701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15A5A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WEB</a:t>
              </a:r>
              <a:endParaRPr b="1" i="1" sz="13800">
                <a:solidFill>
                  <a:srgbClr val="F15A5A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  <p:sp>
          <p:nvSpPr>
            <p:cNvPr id="249" name="Google Shape;249;p22"/>
            <p:cNvSpPr txBox="1"/>
            <p:nvPr/>
          </p:nvSpPr>
          <p:spPr>
            <a:xfrm>
              <a:off x="4191625" y="4546600"/>
              <a:ext cx="3022500" cy="152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4875" lIns="104875" spcFirstLastPara="1" rIns="104875" wrap="square" tIns="1048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GB" sz="13800">
                  <a:solidFill>
                    <a:srgbClr val="FFFFFF"/>
                  </a:solidFill>
                  <a:latin typeface="Roboto Condensed"/>
                  <a:ea typeface="Roboto Condensed"/>
                  <a:cs typeface="Roboto Condensed"/>
                  <a:sym typeface="Roboto Condensed"/>
                </a:rPr>
                <a:t>WEB</a:t>
              </a:r>
              <a:endParaRPr b="1" i="1" sz="13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endParaRPr>
            </a:p>
          </p:txBody>
        </p:sp>
      </p:grpSp>
      <p:sp>
        <p:nvSpPr>
          <p:cNvPr id="250" name="Google Shape;250;p22"/>
          <p:cNvSpPr txBox="1"/>
          <p:nvPr/>
        </p:nvSpPr>
        <p:spPr>
          <a:xfrm rot="-284977">
            <a:off x="877207" y="822547"/>
            <a:ext cx="4786135" cy="950628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600">
                <a:solidFill>
                  <a:srgbClr val="FFFFFF"/>
                </a:solidFill>
                <a:latin typeface="Leckerli One"/>
                <a:ea typeface="Leckerli One"/>
                <a:cs typeface="Leckerli One"/>
                <a:sym typeface="Leckerli One"/>
              </a:rPr>
              <a:t>Miss Loyden’s</a:t>
            </a:r>
            <a:endParaRPr i="1" sz="4600">
              <a:solidFill>
                <a:srgbClr val="FFFFFF"/>
              </a:solidFill>
              <a:latin typeface="Leckerli One"/>
              <a:ea typeface="Leckerli One"/>
              <a:cs typeface="Leckerli One"/>
              <a:sym typeface="Leckerli One"/>
            </a:endParaRPr>
          </a:p>
        </p:txBody>
      </p:sp>
      <p:sp>
        <p:nvSpPr>
          <p:cNvPr id="251" name="Google Shape;251;p22"/>
          <p:cNvSpPr/>
          <p:nvPr/>
        </p:nvSpPr>
        <p:spPr>
          <a:xfrm rot="900149">
            <a:off x="7838644" y="4692082"/>
            <a:ext cx="2243677" cy="2243677"/>
          </a:xfrm>
          <a:prstGeom prst="star24">
            <a:avLst>
              <a:gd fmla="val 45165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 &amp; suffix edition!</a:t>
            </a:r>
            <a:endParaRPr b="1" i="1" sz="32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3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Anti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</a:t>
            </a: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against</a:t>
            </a: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57" name="Google Shape;257;p23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58" name="Google Shape;258;p2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59" name="Google Shape;259;p2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0" name="Google Shape;260;p23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1" name="Google Shape;261;p23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2" name="Google Shape;262;p2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3" name="Google Shape;263;p23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4" name="Google Shape;264;p2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65" name="Google Shape;265;p23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3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67" name="Google Shape;267;p2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Antisocial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68" name="Google Shape;268;p2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Antidote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69" name="Google Shape;269;p2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Antiseptic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70" name="Google Shape;270;p2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Antibody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De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(down/off)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76" name="Google Shape;276;p2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77" name="Google Shape;277;p2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78" name="Google Shape;278;p2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79" name="Google Shape;279;p2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80" name="Google Shape;280;p2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81" name="Google Shape;281;p2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82" name="Google Shape;282;p2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83" name="Google Shape;283;p2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84" name="Google Shape;284;p2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Decay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87" name="Google Shape;287;p2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Deactivate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88" name="Google Shape;288;p2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Depart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89" name="Google Shape;289;p2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Decline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Dis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(not/</a:t>
            </a:r>
            <a:b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</a:b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opposite of)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95" name="Google Shape;295;p25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96" name="Google Shape;296;p2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97" name="Google Shape;297;p2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98" name="Google Shape;298;p25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299" name="Google Shape;299;p2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00" name="Google Shape;300;p2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01" name="Google Shape;301;p25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02" name="Google Shape;302;p2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03" name="Google Shape;303;p2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05" name="Google Shape;305;p2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Disadvantage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06" name="Google Shape;306;p2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Disrespect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07" name="Google Shape;307;p2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Disagree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08" name="Google Shape;308;p2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Disappoint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En-, Em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cause)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14" name="Google Shape;314;p2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15" name="Google Shape;315;p2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16" name="Google Shape;316;p2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17" name="Google Shape;317;p2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18" name="Google Shape;318;p2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19" name="Google Shape;319;p2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20" name="Google Shape;320;p2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21" name="Google Shape;321;p2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22" name="Google Shape;322;p2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24" name="Google Shape;324;p2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Embarrass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25" name="Google Shape;325;p2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Enable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26" name="Google Shape;326;p2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Encapsulate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27" name="Google Shape;327;p2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Emphasise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Fore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(before)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33" name="Google Shape;333;p2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4" name="Google Shape;334;p2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5" name="Google Shape;335;p2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6" name="Google Shape;336;p2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7" name="Google Shape;337;p2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8" name="Google Shape;338;p2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39" name="Google Shape;339;p2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40" name="Google Shape;340;p2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41" name="Google Shape;341;p2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43" name="Google Shape;343;p2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Foreword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44" name="Google Shape;344;p2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Foreground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45" name="Google Shape;345;p2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Foreshadow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46" name="Google Shape;346;p2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Forewarn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8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In-, Im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(in)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52" name="Google Shape;352;p2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3" name="Google Shape;353;p2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4" name="Google Shape;354;p2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5" name="Google Shape;355;p2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6" name="Google Shape;356;p2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7" name="Google Shape;357;p2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8" name="Google Shape;358;p2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59" name="Google Shape;359;p2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60" name="Google Shape;360;p28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8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62" name="Google Shape;362;p2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Immigrate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63" name="Google Shape;363;p2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Input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64" name="Google Shape;364;p2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Invest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65" name="Google Shape;365;p2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Immerse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9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In-, Im-, Il-, Ir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71" name="Google Shape;371;p2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2" name="Google Shape;372;p2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3" name="Google Shape;373;p2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4" name="Google Shape;374;p2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5" name="Google Shape;375;p2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6" name="Google Shape;376;p2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7" name="Google Shape;377;p2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8" name="Google Shape;378;p2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79" name="Google Shape;379;p29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9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81" name="Google Shape;381;p2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Illegal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82" name="Google Shape;382;p2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Incompetent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83" name="Google Shape;383;p2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Impossible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84" name="Google Shape;384;p2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Irrelevant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0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Inter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(between)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390" name="Google Shape;390;p3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1" name="Google Shape;391;p3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2" name="Google Shape;392;p3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3" name="Google Shape;393;p3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4" name="Google Shape;394;p3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5" name="Google Shape;395;p3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6" name="Google Shape;396;p3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7" name="Google Shape;397;p3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398" name="Google Shape;398;p30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30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00" name="Google Shape;400;p3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Interplay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01" name="Google Shape;401;p3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International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02" name="Google Shape;402;p3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Interpret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03" name="Google Shape;403;p3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Interweave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1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Mal-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(bad)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09" name="Google Shape;409;p31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0" name="Google Shape;410;p3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1" name="Google Shape;411;p3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2" name="Google Shape;412;p31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3" name="Google Shape;413;p31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4" name="Google Shape;414;p3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5" name="Google Shape;415;p31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6" name="Google Shape;416;p3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17" name="Google Shape;417;p31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31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19" name="Google Shape;419;p3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Malicious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20" name="Google Shape;420;p3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Malnutrition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21" name="Google Shape;421;p3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Malcontent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22" name="Google Shape;422;p3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Malodorous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Carrying significance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case for carrying loose papers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carry something from place to place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carry the weight of something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Capable of being carried easily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carry into the country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collection of writing carrying information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personal connection (you take something from)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Por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carry)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LAT</a:t>
            </a: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Important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Portfolio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Transport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Portable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Import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Rapport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6" name="Google Shape;86;p1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2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Mid-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(middle)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28" name="Google Shape;428;p32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29" name="Google Shape;429;p3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0" name="Google Shape;430;p3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1" name="Google Shape;431;p32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2" name="Google Shape;432;p32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3" name="Google Shape;433;p3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4" name="Google Shape;434;p32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5" name="Google Shape;435;p3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36" name="Google Shape;436;p32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32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38" name="Google Shape;438;p3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Midday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39" name="Google Shape;439;p3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Midnight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40" name="Google Shape;440;p3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Midriff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41" name="Google Shape;441;p3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Midway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Non-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47" name="Google Shape;447;p33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48" name="Google Shape;448;p3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49" name="Google Shape;449;p3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0" name="Google Shape;450;p33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1" name="Google Shape;451;p33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2" name="Google Shape;452;p3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3" name="Google Shape;453;p33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4" name="Google Shape;454;p3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55" name="Google Shape;455;p33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33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57" name="Google Shape;457;p3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Noncontact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58" name="Google Shape;458;p3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Nonfiction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59" name="Google Shape;459;p3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Nonplussed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60" name="Google Shape;460;p3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Nonconformist</a:t>
            </a:r>
            <a:endParaRPr sz="20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Over-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(over)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66" name="Google Shape;466;p3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67" name="Google Shape;467;p3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68" name="Google Shape;468;p3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69" name="Google Shape;469;p3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70" name="Google Shape;470;p3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71" name="Google Shape;471;p3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72" name="Google Shape;472;p3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73" name="Google Shape;473;p3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74" name="Google Shape;474;p3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3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76" name="Google Shape;476;p3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Overkill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77" name="Google Shape;477;p3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Oversimplify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78" name="Google Shape;478;p3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Overreach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79" name="Google Shape;479;p3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Overarching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(before)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85" name="Google Shape;485;p35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86" name="Google Shape;486;p3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87" name="Google Shape;487;p3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88" name="Google Shape;488;p35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89" name="Google Shape;489;p3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90" name="Google Shape;490;p3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91" name="Google Shape;491;p35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92" name="Google Shape;492;p3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493" name="Google Shape;493;p3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3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495" name="Google Shape;495;p3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Prejudice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96" name="Google Shape;496;p3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Preview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97" name="Google Shape;497;p3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Predict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498" name="Google Shape;498;p3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Premature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Post-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(after)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04" name="Google Shape;504;p3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05" name="Google Shape;505;p3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06" name="Google Shape;506;p3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07" name="Google Shape;507;p3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08" name="Google Shape;508;p3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09" name="Google Shape;509;p3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10" name="Google Shape;510;p3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11" name="Google Shape;511;p3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12" name="Google Shape;512;p3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3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14" name="Google Shape;514;p3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Postscript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15" name="Google Shape;515;p3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Postmortem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16" name="Google Shape;516;p3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Posterity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17" name="Google Shape;517;p3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Postmodern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(again)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23" name="Google Shape;523;p3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4" name="Google Shape;524;p3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5" name="Google Shape;525;p3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6" name="Google Shape;526;p3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7" name="Google Shape;527;p3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8" name="Google Shape;528;p3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29" name="Google Shape;529;p3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30" name="Google Shape;530;p3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31" name="Google Shape;531;p3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3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33" name="Google Shape;533;p3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Return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34" name="Google Shape;534;p3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Reintroduce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35" name="Google Shape;535;p3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Replay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36" name="Google Shape;536;p3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Reply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38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(half)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42" name="Google Shape;542;p3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3" name="Google Shape;543;p3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4" name="Google Shape;544;p3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5" name="Google Shape;545;p3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6" name="Google Shape;546;p3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7" name="Google Shape;547;p3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8" name="Google Shape;548;p3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49" name="Google Shape;549;p3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50" name="Google Shape;550;p38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38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52" name="Google Shape;552;p3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Semidetached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53" name="Google Shape;553;p3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Semicircle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54" name="Google Shape;554;p3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Semicolon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55" name="Google Shape;555;p3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Semifinal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39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Sub-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(under)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61" name="Google Shape;561;p3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2" name="Google Shape;562;p3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3" name="Google Shape;563;p3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4" name="Google Shape;564;p3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5" name="Google Shape;565;p3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6" name="Google Shape;566;p3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7" name="Google Shape;567;p3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8" name="Google Shape;568;p3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9" name="Google Shape;569;p39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39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71" name="Google Shape;571;p3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Substandard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72" name="Google Shape;572;p3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Subtract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73" name="Google Shape;573;p3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Submarine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74" name="Google Shape;574;p3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Subway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40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Super-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(above)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80" name="Google Shape;580;p4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1" name="Google Shape;581;p4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2" name="Google Shape;582;p4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3" name="Google Shape;583;p4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4" name="Google Shape;584;p4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5" name="Google Shape;585;p4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6" name="Google Shape;586;p4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7" name="Google Shape;587;p4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88" name="Google Shape;588;p40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40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90" name="Google Shape;590;p4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Superior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91" name="Google Shape;591;p4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Supernatural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92" name="Google Shape;592;p4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Superhuman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93" name="Google Shape;593;p4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Superlative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41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Trans-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(across)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599" name="Google Shape;599;p41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0" name="Google Shape;600;p4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1" name="Google Shape;601;p4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2" name="Google Shape;602;p41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3" name="Google Shape;603;p41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4" name="Google Shape;604;p4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5" name="Google Shape;605;p41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6" name="Google Shape;606;p4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07" name="Google Shape;607;p41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41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09" name="Google Shape;609;p4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Transcend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0" name="Google Shape;610;p4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Transport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1" name="Google Shape;611;p4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Transact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2" name="Google Shape;612;p4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Transform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6961376" y="515051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rock cavity lined with crystals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science of rocks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1692888" y="51505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Having the Earth at the centre of the solar system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Study of the Earth’s climate, continents and people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Maths dealing with lines, angles and surfaces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4327200" y="52941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combination of geographic and political factors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Geo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(earth)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GREEK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6961376" y="515051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Geode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Geology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1692888" y="51505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Geocentric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Geography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Geometry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4327200" y="52941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Geopolitics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5" name="Google Shape;105;p1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42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Un-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18" name="Google Shape;618;p42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19" name="Google Shape;619;p4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0" name="Google Shape;620;p4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1" name="Google Shape;621;p42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2" name="Google Shape;622;p42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3" name="Google Shape;623;p4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4" name="Google Shape;624;p42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5" name="Google Shape;625;p4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26" name="Google Shape;626;p42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42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28" name="Google Shape;628;p4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Unlikely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29" name="Google Shape;629;p4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Unfair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30" name="Google Shape;630;p4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Unfriendly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31" name="Google Shape;631;p4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Unhappy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43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Under-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(under)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37" name="Google Shape;637;p43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38" name="Google Shape;638;p4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39" name="Google Shape;639;p4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0" name="Google Shape;640;p43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1" name="Google Shape;641;p43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2" name="Google Shape;642;p4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3" name="Google Shape;643;p43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4" name="Google Shape;644;p4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45" name="Google Shape;645;p43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43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47" name="Google Shape;647;p4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Undervalued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48" name="Google Shape;648;p4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Underwhelmed</a:t>
            </a:r>
            <a:endParaRPr sz="20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49" name="Google Shape;649;p4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Underpaid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50" name="Google Shape;650;p4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Underestimated</a:t>
            </a:r>
            <a:endParaRPr sz="19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C419"/>
        </a:solidFill>
      </p:bgPr>
    </p:bg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4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Mis-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(wrong)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56" name="Google Shape;656;p4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57" name="Google Shape;657;p4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58" name="Google Shape;658;p4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59" name="Google Shape;659;p4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60" name="Google Shape;660;p4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61" name="Google Shape;661;p4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62" name="Google Shape;662;p4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63" name="Google Shape;663;p4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64" name="Google Shape;664;p4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4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66" name="Google Shape;666;p4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Mistake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67" name="Google Shape;667;p4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Misinformed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68" name="Google Shape;668;p4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Misunderstood</a:t>
            </a:r>
            <a:endParaRPr sz="20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69" name="Google Shape;669;p4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Misled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F0C419"/>
        </a:solidFill>
      </p:bgPr>
    </p:bg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4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(meaning)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75" name="Google Shape;675;p45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76" name="Google Shape;676;p4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77" name="Google Shape;677;p4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78" name="Google Shape;678;p45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79" name="Google Shape;679;p4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80" name="Google Shape;680;p4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81" name="Google Shape;681;p45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82" name="Google Shape;682;p4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83" name="Google Shape;683;p4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4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85" name="Google Shape;685;p4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86" name="Google Shape;686;p4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87" name="Google Shape;687;p4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88" name="Google Shape;688;p4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4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Anti-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(against)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694" name="Google Shape;694;p4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95" name="Google Shape;695;p4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96" name="Google Shape;696;p4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97" name="Google Shape;697;p4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98" name="Google Shape;698;p4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699" name="Google Shape;699;p4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00" name="Google Shape;700;p4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01" name="Google Shape;701;p4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02" name="Google Shape;702;p4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4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De-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(down/off)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09" name="Google Shape;709;p4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0" name="Google Shape;710;p4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1" name="Google Shape;711;p4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2" name="Google Shape;712;p4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3" name="Google Shape;713;p4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4" name="Google Shape;714;p4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5" name="Google Shape;715;p4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6" name="Google Shape;716;p4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17" name="Google Shape;717;p4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4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719" name="Google Shape;719;p4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0" name="Google Shape;720;p4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1" name="Google Shape;721;p4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2" name="Google Shape;722;p4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48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Dis-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(not/</a:t>
            </a:r>
            <a:b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</a:b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opposite of)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28" name="Google Shape;728;p4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29" name="Google Shape;729;p4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0" name="Google Shape;730;p4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1" name="Google Shape;731;p4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2" name="Google Shape;732;p4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3" name="Google Shape;733;p4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4" name="Google Shape;734;p4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5" name="Google Shape;735;p4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36" name="Google Shape;736;p48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48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738" name="Google Shape;738;p4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39" name="Google Shape;739;p4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40" name="Google Shape;740;p4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41" name="Google Shape;741;p4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9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En-, Em-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cause)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47" name="Google Shape;747;p4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48" name="Google Shape;748;p4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49" name="Google Shape;749;p4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0" name="Google Shape;750;p4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1" name="Google Shape;751;p4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2" name="Google Shape;752;p4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3" name="Google Shape;753;p4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4" name="Google Shape;754;p4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55" name="Google Shape;755;p49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49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757" name="Google Shape;757;p4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58" name="Google Shape;758;p4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59" name="Google Shape;759;p4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60" name="Google Shape;760;p4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50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Fore-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(before)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66" name="Google Shape;766;p5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67" name="Google Shape;767;p5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68" name="Google Shape;768;p5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69" name="Google Shape;769;p5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70" name="Google Shape;770;p5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71" name="Google Shape;771;p5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72" name="Google Shape;772;p5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73" name="Google Shape;773;p5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74" name="Google Shape;774;p50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50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776" name="Google Shape;776;p5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77" name="Google Shape;777;p5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78" name="Google Shape;778;p5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79" name="Google Shape;779;p5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783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51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In-, Im-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(in)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85" name="Google Shape;785;p51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86" name="Google Shape;786;p5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87" name="Google Shape;787;p5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88" name="Google Shape;788;p51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89" name="Google Shape;789;p51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90" name="Google Shape;790;p5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91" name="Google Shape;791;p51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92" name="Google Shape;792;p5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793" name="Google Shape;793;p51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51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795" name="Google Shape;795;p5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96" name="Google Shape;796;p5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97" name="Google Shape;797;p5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798" name="Google Shape;798;p5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zone of Earth where life exists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Two organisms combined for mutual benefit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story of a person’s life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Medicines that cure bacterial infections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study of living things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break down naturally over time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wide variety of plants and animals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An animal that lives on land and in water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Bio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(life)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GREEK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0" name="Google Shape;120;p1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Biosphere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Symbiotic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2" name="Google Shape;122;p1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Biography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3" name="Google Shape;123;p1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Antibiotics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4" name="Google Shape;124;p1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Biology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5" name="Google Shape;125;p1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Biodegrade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6" name="Google Shape;126;p1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Biodiversity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Amphibious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28" name="Google Shape;128;p1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02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52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In-, Im-, Il-, Ir-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04" name="Google Shape;804;p52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05" name="Google Shape;805;p5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06" name="Google Shape;806;p5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07" name="Google Shape;807;p52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08" name="Google Shape;808;p52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09" name="Google Shape;809;p5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10" name="Google Shape;810;p52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11" name="Google Shape;811;p5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12" name="Google Shape;812;p52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52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814" name="Google Shape;814;p5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15" name="Google Shape;815;p5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16" name="Google Shape;816;p5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17" name="Google Shape;817;p5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53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Inter-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(between)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23" name="Google Shape;823;p53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4" name="Google Shape;824;p5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5" name="Google Shape;825;p5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6" name="Google Shape;826;p53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7" name="Google Shape;827;p53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8" name="Google Shape;828;p5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29" name="Google Shape;829;p53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30" name="Google Shape;830;p5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31" name="Google Shape;831;p53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53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833" name="Google Shape;833;p5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34" name="Google Shape;834;p5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35" name="Google Shape;835;p5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36" name="Google Shape;836;p5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5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Mal-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(bad)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42" name="Google Shape;842;p5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3" name="Google Shape;843;p5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4" name="Google Shape;844;p5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5" name="Google Shape;845;p5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6" name="Google Shape;846;p5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7" name="Google Shape;847;p5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8" name="Google Shape;848;p5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49" name="Google Shape;849;p5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50" name="Google Shape;850;p5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5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852" name="Google Shape;852;p5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53" name="Google Shape;853;p5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54" name="Google Shape;854;p5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55" name="Google Shape;855;p5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5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Mid-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(middle)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61" name="Google Shape;861;p55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2" name="Google Shape;862;p5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3" name="Google Shape;863;p5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4" name="Google Shape;864;p55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5" name="Google Shape;865;p5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6" name="Google Shape;866;p5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7" name="Google Shape;867;p55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8" name="Google Shape;868;p5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69" name="Google Shape;869;p5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5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871" name="Google Shape;871;p5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72" name="Google Shape;872;p5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73" name="Google Shape;873;p5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74" name="Google Shape;874;p5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Non-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80" name="Google Shape;880;p5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1" name="Google Shape;881;p5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2" name="Google Shape;882;p5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3" name="Google Shape;883;p5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4" name="Google Shape;884;p5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5" name="Google Shape;885;p5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6" name="Google Shape;886;p5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7" name="Google Shape;887;p5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888" name="Google Shape;888;p5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5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890" name="Google Shape;890;p5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91" name="Google Shape;891;p5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92" name="Google Shape;892;p5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93" name="Google Shape;893;p5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5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Over-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(over)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899" name="Google Shape;899;p5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0" name="Google Shape;900;p5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1" name="Google Shape;901;p5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2" name="Google Shape;902;p5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3" name="Google Shape;903;p5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4" name="Google Shape;904;p5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5" name="Google Shape;905;p5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6" name="Google Shape;906;p5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07" name="Google Shape;907;p5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5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12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58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(before)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14" name="Google Shape;914;p5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15" name="Google Shape;915;p5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16" name="Google Shape;916;p5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17" name="Google Shape;917;p5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18" name="Google Shape;918;p5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19" name="Google Shape;919;p5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20" name="Google Shape;920;p5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21" name="Google Shape;921;p5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22" name="Google Shape;922;p58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58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27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9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Post-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(after)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29" name="Google Shape;929;p5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0" name="Google Shape;930;p5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1" name="Google Shape;931;p5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2" name="Google Shape;932;p5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3" name="Google Shape;933;p5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4" name="Google Shape;934;p5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5" name="Google Shape;935;p5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6" name="Google Shape;936;p5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37" name="Google Shape;937;p59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59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42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60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(again)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44" name="Google Shape;944;p6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45" name="Google Shape;945;p6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46" name="Google Shape;946;p6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47" name="Google Shape;947;p6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48" name="Google Shape;948;p6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49" name="Google Shape;949;p6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50" name="Google Shape;950;p6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51" name="Google Shape;951;p6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52" name="Google Shape;952;p60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60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61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(half)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59" name="Google Shape;959;p61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0" name="Google Shape;960;p6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1" name="Google Shape;961;p6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2" name="Google Shape;962;p61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3" name="Google Shape;963;p61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4" name="Google Shape;964;p6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5" name="Google Shape;965;p61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6" name="Google Shape;966;p6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67" name="Google Shape;967;p61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61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change the direction of a beam of light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35" name="Google Shape;135;p1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Easily broken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part of a whole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Having delicate health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38" name="Google Shape;138;p1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break, crack or split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39" name="Google Shape;139;p1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piece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0" name="Google Shape;140;p1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broken rule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1" name="Google Shape;141;p1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geometric pattern that breaks down ever smaller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2" name="Google Shape;142;p1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Fract/ Frag/Frail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break)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LAT</a:t>
            </a: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3" name="Google Shape;143;p1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Refract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4" name="Google Shape;144;p1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Fragile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5" name="Google Shape;145;p1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Fraction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6" name="Google Shape;146;p1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Frail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7" name="Google Shape;147;p1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Fracture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8" name="Google Shape;148;p1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Fragment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49" name="Google Shape;149;p1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Infraction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50" name="Google Shape;150;p1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Fractal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51" name="Google Shape;151;p1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72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62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Sub-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(under)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74" name="Google Shape;974;p62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75" name="Google Shape;975;p62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76" name="Google Shape;976;p62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77" name="Google Shape;977;p62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78" name="Google Shape;978;p62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79" name="Google Shape;979;p62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80" name="Google Shape;980;p62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81" name="Google Shape;981;p62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82" name="Google Shape;982;p62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62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987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63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Super-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(above)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989" name="Google Shape;989;p63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0" name="Google Shape;990;p63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1" name="Google Shape;991;p63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2" name="Google Shape;992;p63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3" name="Google Shape;993;p63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4" name="Google Shape;994;p63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5" name="Google Shape;995;p63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6" name="Google Shape;996;p63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997" name="Google Shape;997;p63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63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1002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64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Trans-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(across)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04" name="Google Shape;1004;p64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05" name="Google Shape;1005;p64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06" name="Google Shape;1006;p64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07" name="Google Shape;1007;p64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08" name="Google Shape;1008;p64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09" name="Google Shape;1009;p64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10" name="Google Shape;1010;p64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11" name="Google Shape;1011;p64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12" name="Google Shape;1012;p64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3" name="Google Shape;1013;p64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1017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65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Un-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(not)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19" name="Google Shape;1019;p65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0" name="Google Shape;1020;p65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1" name="Google Shape;1021;p65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2" name="Google Shape;1022;p65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3" name="Google Shape;1023;p65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4" name="Google Shape;1024;p65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5" name="Google Shape;1025;p65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6" name="Google Shape;1026;p65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27" name="Google Shape;1027;p65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8" name="Google Shape;1028;p65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1032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p66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Under-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(under)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34" name="Google Shape;1034;p66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35" name="Google Shape;1035;p66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36" name="Google Shape;1036;p66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37" name="Google Shape;1037;p66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38" name="Google Shape;1038;p66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39" name="Google Shape;1039;p66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40" name="Google Shape;1040;p66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41" name="Google Shape;1041;p66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42" name="Google Shape;1042;p66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66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noFill/>
      </p:bgPr>
    </p:bg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67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Mis-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(wrong)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049" name="Google Shape;1049;p67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0" name="Google Shape;1050;p67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1" name="Google Shape;1051;p67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2" name="Google Shape;1052;p67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3" name="Google Shape;1053;p67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4" name="Google Shape;1054;p67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5" name="Google Shape;1055;p67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073763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6" name="Google Shape;1056;p67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2121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FFFFFF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1057" name="Google Shape;1057;p67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212121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8" name="Google Shape;1058;p67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PREFIX/SUFFIX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curved metal woodwind instrument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device used to record spoken notes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What you use to make calls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Sounds and the letters that represent them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1" name="Google Shape;161;p1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study of the sound of human speech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2" name="Google Shape;162;p1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device to make your voice louder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Words that sound the same but have different meanings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Harsh sounds, or a bad noise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Phon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(sound)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GREEK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6" name="Google Shape;166;p18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Saxophone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7" name="Google Shape;167;p18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Dictaphone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8" name="Google Shape;168;p18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Telephone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Phonics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Phonetics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71" name="Google Shape;171;p18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Microphone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72" name="Google Shape;172;p18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Homophones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73" name="Google Shape;173;p18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Cacophony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74" name="Google Shape;174;p18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8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withdraw (a statement)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pull towards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take away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pull out by force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farm vehicle built for pulling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Pulled away from direct relation to anything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pull tightly and make smaller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pull someone’s attention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8" name="Google Shape;188;p19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Trac</a:t>
            </a: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pull/draw)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LATIN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89" name="Google Shape;189;p19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Retract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0" name="Google Shape;190;p19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Attract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Subtract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Extract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Tractor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Abstract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5" name="Google Shape;195;p19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Contract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Distract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197" name="Google Shape;197;p19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D95BF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view from a distance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4" name="Google Shape;204;p2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trip to see someone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5" name="Google Shape;205;p2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Unable to be seen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6" name="Google Shape;206;p2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Offer suggestions/ your point of view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7" name="Google Shape;207;p2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The ability to see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8" name="Google Shape;208;p2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A recording that can be seen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09" name="Google Shape;209;p2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To oversee or take charge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0" name="Google Shape;210;p2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15A5A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FFFFFF"/>
                </a:solidFill>
                <a:latin typeface="Itim"/>
                <a:ea typeface="Itim"/>
                <a:cs typeface="Itim"/>
                <a:sym typeface="Itim"/>
              </a:rPr>
              <a:t>Visual proof</a:t>
            </a:r>
            <a:endParaRPr sz="2100">
              <a:solidFill>
                <a:srgbClr val="FFFFFF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1" name="Google Shape;211;p20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Vis/Vid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(to see/look)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LAT</a:t>
            </a: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2" name="Google Shape;212;p20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Vista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3" name="Google Shape;213;p20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Visit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Invisible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5" name="Google Shape;215;p20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Advise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6" name="Google Shape;216;p20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Vision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7" name="Google Shape;217;p20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Video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8" name="Google Shape;218;p20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Supervise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Evidence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20" name="Google Shape;220;p20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0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2D95BF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1"/>
          <p:cNvSpPr/>
          <p:nvPr/>
        </p:nvSpPr>
        <p:spPr>
          <a:xfrm>
            <a:off x="4134731" y="2648464"/>
            <a:ext cx="2422500" cy="2283900"/>
          </a:xfrm>
          <a:prstGeom prst="star8">
            <a:avLst>
              <a:gd fmla="val 40852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rgbClr val="21212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</a:t>
            </a:r>
            <a:endParaRPr b="1" i="1" sz="3200">
              <a:solidFill>
                <a:srgbClr val="21212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(meaning)</a:t>
            </a:r>
            <a:endParaRPr i="1"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ORIGIN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27" name="Google Shape;227;p21"/>
          <p:cNvSpPr/>
          <p:nvPr/>
        </p:nvSpPr>
        <p:spPr>
          <a:xfrm>
            <a:off x="356400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28" name="Google Shape;228;p21"/>
          <p:cNvSpPr/>
          <p:nvPr/>
        </p:nvSpPr>
        <p:spPr>
          <a:xfrm>
            <a:off x="8297876" y="282986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29" name="Google Shape;229;p21"/>
          <p:cNvSpPr/>
          <p:nvPr/>
        </p:nvSpPr>
        <p:spPr>
          <a:xfrm>
            <a:off x="4327138" y="335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0" name="Google Shape;230;p21"/>
          <p:cNvSpPr/>
          <p:nvPr/>
        </p:nvSpPr>
        <p:spPr>
          <a:xfrm>
            <a:off x="4327138" y="5302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1692900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2" name="Google Shape;232;p21"/>
          <p:cNvSpPr/>
          <p:nvPr/>
        </p:nvSpPr>
        <p:spPr>
          <a:xfrm>
            <a:off x="6961376" y="503986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3" name="Google Shape;233;p21"/>
          <p:cNvSpPr/>
          <p:nvPr/>
        </p:nvSpPr>
        <p:spPr>
          <a:xfrm>
            <a:off x="1692900" y="5134900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4" name="Google Shape;234;p21"/>
          <p:cNvSpPr/>
          <p:nvPr/>
        </p:nvSpPr>
        <p:spPr>
          <a:xfrm>
            <a:off x="6961376" y="5141762"/>
            <a:ext cx="2037600" cy="1921200"/>
          </a:xfrm>
          <a:prstGeom prst="roundRect">
            <a:avLst>
              <a:gd fmla="val 11540" name="adj"/>
            </a:avLst>
          </a:prstGeom>
          <a:solidFill>
            <a:srgbClr val="FFFFFF"/>
          </a:solidFill>
          <a:ln cap="flat" cmpd="sng" w="76200">
            <a:solidFill>
              <a:srgbClr val="F15A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>
                <a:solidFill>
                  <a:srgbClr val="212121"/>
                </a:solidFill>
                <a:latin typeface="Itim"/>
                <a:ea typeface="Itim"/>
                <a:cs typeface="Itim"/>
                <a:sym typeface="Itim"/>
              </a:rPr>
              <a:t>ANSWER</a:t>
            </a:r>
            <a:endParaRPr sz="2100">
              <a:solidFill>
                <a:srgbClr val="212121"/>
              </a:solidFill>
              <a:latin typeface="Itim"/>
              <a:ea typeface="Itim"/>
              <a:cs typeface="Itim"/>
              <a:sym typeface="Itim"/>
            </a:endParaRPr>
          </a:p>
        </p:txBody>
      </p:sp>
      <p:sp>
        <p:nvSpPr>
          <p:cNvPr id="235" name="Google Shape;235;p21"/>
          <p:cNvSpPr/>
          <p:nvPr/>
        </p:nvSpPr>
        <p:spPr>
          <a:xfrm flipH="1" rot="10800000">
            <a:off x="0" y="-180"/>
            <a:ext cx="1840500" cy="358200"/>
          </a:xfrm>
          <a:prstGeom prst="round1Rect">
            <a:avLst>
              <a:gd fmla="val 50000" name="adj"/>
            </a:avLst>
          </a:prstGeom>
          <a:solidFill>
            <a:srgbClr val="F15A5A"/>
          </a:solidFill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1"/>
          <p:cNvSpPr txBox="1"/>
          <p:nvPr/>
        </p:nvSpPr>
        <p:spPr>
          <a:xfrm>
            <a:off x="89100" y="-138"/>
            <a:ext cx="17514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8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ROOT WORD</a:t>
            </a:r>
            <a:endParaRPr b="1" i="1" sz="1800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